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256" r:id="rId5"/>
    <p:sldId id="332" r:id="rId6"/>
    <p:sldId id="333" r:id="rId7"/>
    <p:sldId id="348" r:id="rId8"/>
    <p:sldId id="349" r:id="rId9"/>
    <p:sldId id="342" r:id="rId10"/>
    <p:sldId id="350" r:id="rId11"/>
    <p:sldId id="351" r:id="rId12"/>
    <p:sldId id="353" r:id="rId13"/>
    <p:sldId id="354" r:id="rId14"/>
    <p:sldId id="355" r:id="rId15"/>
    <p:sldId id="361" r:id="rId16"/>
    <p:sldId id="356" r:id="rId17"/>
    <p:sldId id="362" r:id="rId18"/>
    <p:sldId id="360" r:id="rId19"/>
  </p:sldIdLst>
  <p:sldSz cx="9144000" cy="6858000" type="screen4x3"/>
  <p:notesSz cx="6858000" cy="9144000"/>
  <p:custDataLst>
    <p:tags r:id="rId23"/>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4" d="100"/>
          <a:sy n="84" d="100"/>
        </p:scale>
        <p:origin x="-155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9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gs" Target="tags/tag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endParaRPr lang="en-US" altLang="zh-CN" dirty="0"/>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lang="en-US" dirty="0"/>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FC6A72FC-1D21-4215-B8AC-18989AB37036}" type="slidenum">
              <a:rPr lang="en-US" altLang="zh-CN" smtClean="0"/>
            </a:fld>
            <a:endParaRPr lang="en-US" altLang="zh-CN"/>
          </a:p>
        </p:txBody>
      </p:sp>
      <p:pic>
        <p:nvPicPr>
          <p:cNvPr id="13" name="Picture 128" descr="a1"/>
          <p:cNvPicPr>
            <a:picLocks noChangeAspect="1" noChangeArrowheads="1"/>
          </p:cNvPicPr>
          <p:nvPr userDrawn="1"/>
        </p:nvPicPr>
        <p:blipFill>
          <a:blip r:embed="rId3"/>
          <a:srcRect/>
          <a:stretch>
            <a:fillRect/>
          </a:stretch>
        </p:blipFill>
        <p:spPr bwMode="auto">
          <a:xfrm>
            <a:off x="9359900" y="95250"/>
            <a:ext cx="1803400" cy="2070100"/>
          </a:xfrm>
          <a:prstGeom prst="rect">
            <a:avLst/>
          </a:prstGeom>
          <a:noFill/>
        </p:spPr>
      </p:pic>
      <p:pic>
        <p:nvPicPr>
          <p:cNvPr id="14" name="Picture 129" descr="b_1"/>
          <p:cNvPicPr>
            <a:picLocks noChangeAspect="1" noChangeArrowheads="1"/>
          </p:cNvPicPr>
          <p:nvPr userDrawn="1"/>
        </p:nvPicPr>
        <p:blipFill>
          <a:blip r:embed="rId4"/>
          <a:srcRect/>
          <a:stretch>
            <a:fillRect/>
          </a:stretch>
        </p:blipFill>
        <p:spPr bwMode="auto">
          <a:xfrm>
            <a:off x="10204450" y="1968500"/>
            <a:ext cx="1079500" cy="469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6" dur="2000" fill="hold"/>
                                        <p:tgtEl>
                                          <p:spTgt spid="13"/>
                                        </p:tgtEl>
                                        <p:attrNameLst>
                                          <p:attrName>ppt_x</p:attrName>
                                          <p:attrName>ppt_y</p:attrName>
                                        </p:attrNameLst>
                                      </p:cBhvr>
                                      <p:rCtr x="-47500" y="20200"/>
                                    </p:animMotion>
                                  </p:childTnLst>
                                </p:cTn>
                              </p:par>
                              <p:par>
                                <p:cTn id="7"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8" dur="2000" fill="hold"/>
                                        <p:tgtEl>
                                          <p:spTgt spid="14"/>
                                        </p:tgtEl>
                                        <p:attrNameLst>
                                          <p:attrName>ppt_x</p:attrName>
                                          <p:attrName>ppt_y</p:attrName>
                                        </p:attrNameLst>
                                      </p:cBhvr>
                                      <p:rCtr x="-433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03A08E07-A7C5-4245-9221-775AFD3AABD8}"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B268214F-F605-4211-927F-F5A212E71011}"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endParaRPr lang="en-US" altLang="zh-CN" dirty="0"/>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lang="en-US" dirty="0"/>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FC6A72FC-1D21-4215-B8AC-18989AB37036}" type="slidenum">
              <a:rPr lang="en-US" altLang="zh-CN" smtClean="0"/>
            </a:fld>
            <a:endParaRPr lang="en-US" altLang="zh-CN"/>
          </a:p>
        </p:txBody>
      </p:sp>
      <p:pic>
        <p:nvPicPr>
          <p:cNvPr id="13" name="Picture 128" descr="a1"/>
          <p:cNvPicPr>
            <a:picLocks noChangeAspect="1" noChangeArrowheads="1"/>
          </p:cNvPicPr>
          <p:nvPr userDrawn="1"/>
        </p:nvPicPr>
        <p:blipFill>
          <a:blip r:embed="rId3"/>
          <a:srcRect/>
          <a:stretch>
            <a:fillRect/>
          </a:stretch>
        </p:blipFill>
        <p:spPr bwMode="auto">
          <a:xfrm>
            <a:off x="9359900" y="95250"/>
            <a:ext cx="1803400" cy="2070100"/>
          </a:xfrm>
          <a:prstGeom prst="rect">
            <a:avLst/>
          </a:prstGeom>
          <a:noFill/>
        </p:spPr>
      </p:pic>
      <p:pic>
        <p:nvPicPr>
          <p:cNvPr id="14" name="Picture 129" descr="b_1"/>
          <p:cNvPicPr>
            <a:picLocks noChangeAspect="1" noChangeArrowheads="1"/>
          </p:cNvPicPr>
          <p:nvPr userDrawn="1"/>
        </p:nvPicPr>
        <p:blipFill>
          <a:blip r:embed="rId4"/>
          <a:srcRect/>
          <a:stretch>
            <a:fillRect/>
          </a:stretch>
        </p:blipFill>
        <p:spPr bwMode="auto">
          <a:xfrm>
            <a:off x="10204450" y="1968500"/>
            <a:ext cx="1079500" cy="469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6" dur="2000" fill="hold"/>
                                        <p:tgtEl>
                                          <p:spTgt spid="13"/>
                                        </p:tgtEl>
                                        <p:attrNameLst>
                                          <p:attrName>ppt_x</p:attrName>
                                          <p:attrName>ppt_y</p:attrName>
                                        </p:attrNameLst>
                                      </p:cBhvr>
                                      <p:rCtr x="-47500" y="20200"/>
                                    </p:animMotion>
                                  </p:childTnLst>
                                </p:cTn>
                              </p:par>
                              <p:par>
                                <p:cTn id="7"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8" dur="2000" fill="hold"/>
                                        <p:tgtEl>
                                          <p:spTgt spid="14"/>
                                        </p:tgtEl>
                                        <p:attrNameLst>
                                          <p:attrName>ppt_x</p:attrName>
                                          <p:attrName>ppt_y</p:attrName>
                                        </p:attrNameLst>
                                      </p:cBhvr>
                                      <p:rCtr x="-433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dirty="0" smtClean="0"/>
              <a:t>单击此处编辑母版文本样式</a:t>
            </a:r>
            <a:endParaRPr lang="zh-CN" altLang="en-US" dirty="0" smtClean="0"/>
          </a:p>
          <a:p>
            <a:pPr lvl="1" eaLnBrk="1" latinLnBrk="0" hangingPunct="1"/>
            <a:r>
              <a:rPr lang="zh-CN" altLang="en-US" dirty="0" smtClean="0"/>
              <a:t>第二级</a:t>
            </a:r>
            <a:endParaRPr lang="zh-CN" altLang="en-US" dirty="0" smtClean="0"/>
          </a:p>
          <a:p>
            <a:pPr lvl="2" eaLnBrk="1" latinLnBrk="0" hangingPunct="1"/>
            <a:r>
              <a:rPr lang="zh-CN" altLang="en-US" dirty="0" smtClean="0"/>
              <a:t>第三级</a:t>
            </a:r>
            <a:endParaRPr lang="zh-CN" altLang="en-US" dirty="0" smtClean="0"/>
          </a:p>
          <a:p>
            <a:pPr lvl="3" eaLnBrk="1" latinLnBrk="0" hangingPunct="1"/>
            <a:r>
              <a:rPr lang="zh-CN" altLang="en-US" dirty="0" smtClean="0"/>
              <a:t>第四级</a:t>
            </a:r>
            <a:endParaRPr lang="zh-CN" altLang="en-US" dirty="0" smtClean="0"/>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7E50526E-7833-4A6C-8E06-890420AAE47A}" type="slidenum">
              <a:rPr lang="en-US" altLang="zh-CN" smtClean="0"/>
            </a:fld>
            <a:endParaRPr lang="en-US" altLang="zh-CN"/>
          </a:p>
        </p:txBody>
      </p:sp>
      <p:sp>
        <p:nvSpPr>
          <p:cNvPr id="7" name="标题 6"/>
          <p:cNvSpPr>
            <a:spLocks noGrp="1"/>
          </p:cNvSpPr>
          <p:nvPr>
            <p:ph type="title"/>
          </p:nvPr>
        </p:nvSpPr>
        <p:spPr/>
        <p:txBody>
          <a:bodyPr rtlCol="0"/>
          <a:lstStyle/>
          <a:p>
            <a:endParaRPr kumimoji="0"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458A99E8-895F-4FCF-B7FF-534FBF686D52}" type="slidenum">
              <a:rPr lang="en-US" altLang="zh-CN" smtClean="0"/>
            </a:fld>
            <a:endParaRPr lang="en-US" altLang="zh-CN"/>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916795A2-B132-4300-9DC9-DF8CF032A98C}" type="slidenum">
              <a:rPr lang="en-US" altLang="zh-CN" smtClean="0"/>
            </a:fld>
            <a:endParaRPr lang="en-US" altLang="zh-CN"/>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F759E088-F786-48E1-AC00-067E83A9DDEC}"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18022BE0-F584-491B-9E33-F813AEF90C1F}" type="slidenum">
              <a:rPr lang="en-US" altLang="zh-CN" smtClean="0"/>
            </a:fld>
            <a:endParaRPr lang="en-US" altLang="zh-CN"/>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F659147D-F891-4EDA-BACC-B79D22C28DA7}"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7AC65909-7CA5-48C7-9D87-EFF6AAC70F61}"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dirty="0" smtClean="0"/>
              <a:t>单击此处编辑母版文本样式</a:t>
            </a:r>
            <a:endParaRPr lang="zh-CN" altLang="en-US" dirty="0" smtClean="0"/>
          </a:p>
          <a:p>
            <a:pPr lvl="1" eaLnBrk="1" latinLnBrk="0" hangingPunct="1"/>
            <a:r>
              <a:rPr lang="zh-CN" altLang="en-US" dirty="0" smtClean="0"/>
              <a:t>第二级</a:t>
            </a:r>
            <a:endParaRPr lang="zh-CN" altLang="en-US" dirty="0" smtClean="0"/>
          </a:p>
          <a:p>
            <a:pPr lvl="2" eaLnBrk="1" latinLnBrk="0" hangingPunct="1"/>
            <a:r>
              <a:rPr lang="zh-CN" altLang="en-US" dirty="0" smtClean="0"/>
              <a:t>第三级</a:t>
            </a:r>
            <a:endParaRPr lang="zh-CN" altLang="en-US" dirty="0" smtClean="0"/>
          </a:p>
          <a:p>
            <a:pPr lvl="3" eaLnBrk="1" latinLnBrk="0" hangingPunct="1"/>
            <a:r>
              <a:rPr lang="zh-CN" altLang="en-US" dirty="0" smtClean="0"/>
              <a:t>第四级</a:t>
            </a:r>
            <a:endParaRPr lang="zh-CN" altLang="en-US" dirty="0" smtClean="0"/>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7E50526E-7833-4A6C-8E06-890420AAE47A}" type="slidenum">
              <a:rPr lang="en-US" altLang="zh-CN" smtClean="0"/>
            </a:fld>
            <a:endParaRPr lang="en-US" altLang="zh-CN"/>
          </a:p>
        </p:txBody>
      </p:sp>
      <p:sp>
        <p:nvSpPr>
          <p:cNvPr id="7" name="标题 6"/>
          <p:cNvSpPr>
            <a:spLocks noGrp="1"/>
          </p:cNvSpPr>
          <p:nvPr>
            <p:ph type="title"/>
          </p:nvPr>
        </p:nvSpPr>
        <p:spPr/>
        <p:txBody>
          <a:bodyPr rtlCol="0"/>
          <a:lstStyle/>
          <a:p>
            <a:endParaRPr kumimoji="0" lang="en-US" dirty="0"/>
          </a:p>
        </p:txBody>
      </p:sp>
      <p:sp>
        <p:nvSpPr>
          <p:cNvPr id="8" name="文本框 7"/>
          <p:cNvSpPr txBox="1"/>
          <p:nvPr userDrawn="1"/>
        </p:nvSpPr>
        <p:spPr>
          <a:xfrm>
            <a:off x="10093960" y="3302635"/>
            <a:ext cx="3048000" cy="368300"/>
          </a:xfrm>
          <a:prstGeom prst="rect">
            <a:avLst/>
          </a:prstGeom>
          <a:noFill/>
        </p:spPr>
        <p:txBody>
          <a:bodyPr wrap="square" rtlCol="0">
            <a:spAutoFit/>
          </a:bodyPr>
          <a:p>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endParaRPr lang="en-US" altLang="zh-CN"/>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US" altLang="zh-CN"/>
          </a:p>
        </p:txBody>
      </p:sp>
      <p:sp>
        <p:nvSpPr>
          <p:cNvPr id="7" name="灯片编号占位符 6"/>
          <p:cNvSpPr>
            <a:spLocks noGrp="1"/>
          </p:cNvSpPr>
          <p:nvPr>
            <p:ph type="sldNum" sz="quarter" idx="12"/>
          </p:nvPr>
        </p:nvSpPr>
        <p:spPr/>
        <p:txBody>
          <a:bodyPr/>
          <a:lstStyle>
            <a:lvl1pPr>
              <a:defRPr>
                <a:solidFill>
                  <a:schemeClr val="tx1"/>
                </a:solidFill>
              </a:defRPr>
            </a:lvl1pPr>
          </a:lstStyle>
          <a:p>
            <a:fld id="{7FE073DF-27A5-40C4-84CE-E83CD94A610F}" type="slidenum">
              <a:rPr lang="en-US" altLang="zh-CN" smtClean="0"/>
            </a:fld>
            <a:endParaRPr lang="en-US" altLang="zh-CN"/>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任意多边形 8"/>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03A08E07-A7C5-4245-9221-775AFD3AABD8}"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B268214F-F605-4211-927F-F5A212E71011}"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endParaRPr lang="en-US" altLang="zh-CN" dirty="0"/>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lang="en-US" dirty="0"/>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FC6A72FC-1D21-4215-B8AC-18989AB37036}" type="slidenum">
              <a:rPr lang="en-US" altLang="zh-CN" smtClean="0"/>
            </a:fld>
            <a:endParaRPr lang="en-US" altLang="zh-CN"/>
          </a:p>
        </p:txBody>
      </p:sp>
      <p:pic>
        <p:nvPicPr>
          <p:cNvPr id="13" name="Picture 128" descr="a1"/>
          <p:cNvPicPr>
            <a:picLocks noChangeAspect="1" noChangeArrowheads="1"/>
          </p:cNvPicPr>
          <p:nvPr userDrawn="1"/>
        </p:nvPicPr>
        <p:blipFill>
          <a:blip r:embed="rId3"/>
          <a:srcRect/>
          <a:stretch>
            <a:fillRect/>
          </a:stretch>
        </p:blipFill>
        <p:spPr bwMode="auto">
          <a:xfrm>
            <a:off x="9359900" y="95250"/>
            <a:ext cx="1803400" cy="2070100"/>
          </a:xfrm>
          <a:prstGeom prst="rect">
            <a:avLst/>
          </a:prstGeom>
          <a:noFill/>
        </p:spPr>
      </p:pic>
      <p:pic>
        <p:nvPicPr>
          <p:cNvPr id="14" name="Picture 129" descr="b_1"/>
          <p:cNvPicPr>
            <a:picLocks noChangeAspect="1" noChangeArrowheads="1"/>
          </p:cNvPicPr>
          <p:nvPr userDrawn="1"/>
        </p:nvPicPr>
        <p:blipFill>
          <a:blip r:embed="rId4"/>
          <a:srcRect/>
          <a:stretch>
            <a:fillRect/>
          </a:stretch>
        </p:blipFill>
        <p:spPr bwMode="auto">
          <a:xfrm>
            <a:off x="10204450" y="1968500"/>
            <a:ext cx="1079500" cy="469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6" dur="2000" fill="hold"/>
                                        <p:tgtEl>
                                          <p:spTgt spid="13"/>
                                        </p:tgtEl>
                                        <p:attrNameLst>
                                          <p:attrName>ppt_x</p:attrName>
                                          <p:attrName>ppt_y</p:attrName>
                                        </p:attrNameLst>
                                      </p:cBhvr>
                                      <p:rCtr x="-47500" y="20200"/>
                                    </p:animMotion>
                                  </p:childTnLst>
                                </p:cTn>
                              </p:par>
                              <p:par>
                                <p:cTn id="7"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8" dur="2000" fill="hold"/>
                                        <p:tgtEl>
                                          <p:spTgt spid="14"/>
                                        </p:tgtEl>
                                        <p:attrNameLst>
                                          <p:attrName>ppt_x</p:attrName>
                                          <p:attrName>ppt_y</p:attrName>
                                        </p:attrNameLst>
                                      </p:cBhvr>
                                      <p:rCtr x="-433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dirty="0" smtClean="0"/>
              <a:t>单击此处编辑母版文本样式</a:t>
            </a:r>
            <a:endParaRPr lang="zh-CN" altLang="en-US" dirty="0" smtClean="0"/>
          </a:p>
          <a:p>
            <a:pPr lvl="1" eaLnBrk="1" latinLnBrk="0" hangingPunct="1"/>
            <a:r>
              <a:rPr lang="zh-CN" altLang="en-US" dirty="0" smtClean="0"/>
              <a:t>第二级</a:t>
            </a:r>
            <a:endParaRPr lang="zh-CN" altLang="en-US" dirty="0" smtClean="0"/>
          </a:p>
          <a:p>
            <a:pPr lvl="2" eaLnBrk="1" latinLnBrk="0" hangingPunct="1"/>
            <a:r>
              <a:rPr lang="zh-CN" altLang="en-US" dirty="0" smtClean="0"/>
              <a:t>第三级</a:t>
            </a:r>
            <a:endParaRPr lang="zh-CN" altLang="en-US" dirty="0" smtClean="0"/>
          </a:p>
          <a:p>
            <a:pPr lvl="3" eaLnBrk="1" latinLnBrk="0" hangingPunct="1"/>
            <a:r>
              <a:rPr lang="zh-CN" altLang="en-US" dirty="0" smtClean="0"/>
              <a:t>第四级</a:t>
            </a:r>
            <a:endParaRPr lang="zh-CN" altLang="en-US" dirty="0" smtClean="0"/>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7E50526E-7833-4A6C-8E06-890420AAE47A}" type="slidenum">
              <a:rPr lang="en-US" altLang="zh-CN" smtClean="0"/>
            </a:fld>
            <a:endParaRPr lang="en-US" altLang="zh-CN"/>
          </a:p>
        </p:txBody>
      </p:sp>
      <p:sp>
        <p:nvSpPr>
          <p:cNvPr id="7" name="标题 6"/>
          <p:cNvSpPr>
            <a:spLocks noGrp="1"/>
          </p:cNvSpPr>
          <p:nvPr>
            <p:ph type="title"/>
          </p:nvPr>
        </p:nvSpPr>
        <p:spPr/>
        <p:txBody>
          <a:bodyPr rtlCol="0"/>
          <a:lstStyle/>
          <a:p>
            <a:endParaRPr kumimoji="0" lang="en-US" dirty="0"/>
          </a:p>
        </p:txBody>
      </p:sp>
      <p:sp>
        <p:nvSpPr>
          <p:cNvPr id="8" name="文本框 7"/>
          <p:cNvSpPr txBox="1"/>
          <p:nvPr userDrawn="1"/>
        </p:nvSpPr>
        <p:spPr>
          <a:xfrm>
            <a:off x="10093960" y="3302635"/>
            <a:ext cx="3048000" cy="368300"/>
          </a:xfrm>
          <a:prstGeom prst="rect">
            <a:avLst/>
          </a:prstGeom>
          <a:noFill/>
        </p:spPr>
        <p:txBody>
          <a:bodyPr wrap="square" rtlCol="0">
            <a:spAutoFit/>
          </a:bodyPr>
          <a:p>
            <a:endParaRPr lang="zh-CN" alt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458A99E8-895F-4FCF-B7FF-534FBF686D52}" type="slidenum">
              <a:rPr lang="en-US" altLang="zh-CN" smtClean="0"/>
            </a:fld>
            <a:endParaRPr lang="en-US" altLang="zh-CN"/>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916795A2-B132-4300-9DC9-DF8CF032A98C}" type="slidenum">
              <a:rPr lang="en-US" altLang="zh-CN" smtClean="0"/>
            </a:fld>
            <a:endParaRPr lang="en-US" altLang="zh-CN"/>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F759E088-F786-48E1-AC00-067E83A9DDEC}"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18022BE0-F584-491B-9E33-F813AEF90C1F}" type="slidenum">
              <a:rPr lang="en-US" altLang="zh-CN" smtClean="0"/>
            </a:fld>
            <a:endParaRPr lang="en-US" altLang="zh-CN"/>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F659147D-F891-4EDA-BACC-B79D22C28DA7}"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458A99E8-895F-4FCF-B7FF-534FBF686D52}" type="slidenum">
              <a:rPr lang="en-US" altLang="zh-CN" smtClean="0"/>
            </a:fld>
            <a:endParaRPr lang="en-US" altLang="zh-CN"/>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7AC65909-7CA5-48C7-9D87-EFF6AAC70F61}"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endParaRPr lang="en-US" altLang="zh-CN"/>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US" altLang="zh-CN"/>
          </a:p>
        </p:txBody>
      </p:sp>
      <p:sp>
        <p:nvSpPr>
          <p:cNvPr id="7" name="灯片编号占位符 6"/>
          <p:cNvSpPr>
            <a:spLocks noGrp="1"/>
          </p:cNvSpPr>
          <p:nvPr>
            <p:ph type="sldNum" sz="quarter" idx="12"/>
          </p:nvPr>
        </p:nvSpPr>
        <p:spPr/>
        <p:txBody>
          <a:bodyPr/>
          <a:lstStyle>
            <a:lvl1pPr>
              <a:defRPr>
                <a:solidFill>
                  <a:schemeClr val="tx1"/>
                </a:solidFill>
              </a:defRPr>
            </a:lvl1pPr>
          </a:lstStyle>
          <a:p>
            <a:fld id="{7FE073DF-27A5-40C4-84CE-E83CD94A610F}" type="slidenum">
              <a:rPr lang="en-US" altLang="zh-CN" smtClean="0"/>
            </a:fld>
            <a:endParaRPr lang="en-US" altLang="zh-CN"/>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任意多边形 8"/>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03A08E07-A7C5-4245-9221-775AFD3AABD8}"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B268214F-F605-4211-927F-F5A212E71011}"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916795A2-B132-4300-9DC9-DF8CF032A98C}" type="slidenum">
              <a:rPr lang="en-US" altLang="zh-CN" smtClean="0"/>
            </a:fld>
            <a:endParaRPr lang="en-US" altLang="zh-CN"/>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F759E088-F786-48E1-AC00-067E83A9DDEC}"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18022BE0-F584-491B-9E33-F813AEF90C1F}" type="slidenum">
              <a:rPr lang="en-US" altLang="zh-CN" smtClean="0"/>
            </a:fld>
            <a:endParaRPr lang="en-US" altLang="zh-CN"/>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F659147D-F891-4EDA-BACC-B79D22C28DA7}"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7AC65909-7CA5-48C7-9D87-EFF6AAC70F61}"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endParaRPr lang="en-US" altLang="zh-CN"/>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US" altLang="zh-CN"/>
          </a:p>
        </p:txBody>
      </p:sp>
      <p:sp>
        <p:nvSpPr>
          <p:cNvPr id="7" name="灯片编号占位符 6"/>
          <p:cNvSpPr>
            <a:spLocks noGrp="1"/>
          </p:cNvSpPr>
          <p:nvPr>
            <p:ph type="sldNum" sz="quarter" idx="12"/>
          </p:nvPr>
        </p:nvSpPr>
        <p:spPr/>
        <p:txBody>
          <a:bodyPr/>
          <a:lstStyle>
            <a:lvl1pPr>
              <a:defRPr>
                <a:solidFill>
                  <a:schemeClr val="tx1"/>
                </a:solidFill>
              </a:defRPr>
            </a:lvl1pPr>
          </a:lstStyle>
          <a:p>
            <a:fld id="{7FE073DF-27A5-40C4-84CE-E83CD94A610F}" type="slidenum">
              <a:rPr lang="en-US" altLang="zh-CN" smtClean="0"/>
            </a:fld>
            <a:endParaRPr lang="en-US" altLang="zh-CN"/>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任意多边形 8"/>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5" Type="http://schemas.openxmlformats.org/officeDocument/2006/relationships/theme" Target="../theme/theme3.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任意多边形 11"/>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p:nvPr/>
        </p:nvSpPr>
        <p:spPr bwMode="auto">
          <a:xfrm>
            <a:off x="-6042" y="5791253"/>
            <a:ext cx="3402314" cy="1080868"/>
          </a:xfrm>
          <a:prstGeom prst="rtTriangle">
            <a:avLst/>
          </a:prstGeom>
          <a:blipFill>
            <a:blip r:embed="rId1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endParaRPr lang="en-US" altLang="zh-CN"/>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US" altLang="zh-CN"/>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78D52F9F-9B01-4A43-A8D0-3AF7C3FD1A92}" type="slidenum">
              <a:rPr lang="en-US" altLang="zh-CN" smtClean="0"/>
            </a:fld>
            <a:endParaRPr lang="en-US" altLang="zh-CN"/>
          </a:p>
        </p:txBody>
      </p:sp>
      <p:pic>
        <p:nvPicPr>
          <p:cNvPr id="11" name="Picture 20" descr="a1"/>
          <p:cNvPicPr>
            <a:picLocks noChangeAspect="1" noChangeArrowheads="1"/>
          </p:cNvPicPr>
          <p:nvPr userDrawn="1"/>
        </p:nvPicPr>
        <p:blipFill>
          <a:blip r:embed="rId13"/>
          <a:srcRect/>
          <a:stretch>
            <a:fillRect/>
          </a:stretch>
        </p:blipFill>
        <p:spPr bwMode="auto">
          <a:xfrm>
            <a:off x="9625013" y="328613"/>
            <a:ext cx="942975" cy="1082675"/>
          </a:xfrm>
          <a:prstGeom prst="rect">
            <a:avLst/>
          </a:prstGeom>
          <a:noFill/>
        </p:spPr>
      </p:pic>
      <p:pic>
        <p:nvPicPr>
          <p:cNvPr id="16" name="Picture 21" descr="b_1"/>
          <p:cNvPicPr>
            <a:picLocks noChangeAspect="1" noChangeArrowheads="1"/>
          </p:cNvPicPr>
          <p:nvPr userDrawn="1"/>
        </p:nvPicPr>
        <p:blipFill>
          <a:blip r:embed="rId14"/>
          <a:srcRect/>
          <a:stretch>
            <a:fillRect/>
          </a:stretch>
        </p:blipFill>
        <p:spPr bwMode="auto">
          <a:xfrm>
            <a:off x="-990600" y="1371600"/>
            <a:ext cx="825500" cy="358775"/>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6" dur="2000" fill="hold"/>
                                        <p:tgtEl>
                                          <p:spTgt spid="11"/>
                                        </p:tgtEl>
                                        <p:attrNameLst>
                                          <p:attrName>ppt_x</p:attrName>
                                          <p:attrName>ppt_y</p:attrName>
                                        </p:attrNameLst>
                                      </p:cBhvr>
                                      <p:rCtr x="-52100" y="-5200"/>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9" dur="2000" fill="hold"/>
                                        <p:tgtEl>
                                          <p:spTgt spid="16"/>
                                        </p:tgtEl>
                                        <p:attrNameLst>
                                          <p:attrName>ppt_x</p:attrName>
                                          <p:attrName>ppt_y</p:attrName>
                                        </p:attrNameLst>
                                      </p:cBhvr>
                                      <p:rCtr x="5800" y="-4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任意多边形 11"/>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p:nvPr/>
        </p:nvSpPr>
        <p:spPr bwMode="auto">
          <a:xfrm>
            <a:off x="-6042" y="5791253"/>
            <a:ext cx="3402314" cy="1080868"/>
          </a:xfrm>
          <a:prstGeom prst="rtTriangle">
            <a:avLst/>
          </a:prstGeom>
          <a:blipFill>
            <a:blip r:embed="rId1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endParaRPr lang="en-US" altLang="zh-CN"/>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US" altLang="zh-CN"/>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78D52F9F-9B01-4A43-A8D0-3AF7C3FD1A92}" type="slidenum">
              <a:rPr lang="en-US" altLang="zh-CN" smtClean="0"/>
            </a:fld>
            <a:endParaRPr lang="en-US" altLang="zh-CN"/>
          </a:p>
        </p:txBody>
      </p:sp>
      <p:pic>
        <p:nvPicPr>
          <p:cNvPr id="11" name="Picture 20" descr="a1"/>
          <p:cNvPicPr>
            <a:picLocks noChangeAspect="1" noChangeArrowheads="1"/>
          </p:cNvPicPr>
          <p:nvPr userDrawn="1"/>
        </p:nvPicPr>
        <p:blipFill>
          <a:blip r:embed="rId13"/>
          <a:srcRect/>
          <a:stretch>
            <a:fillRect/>
          </a:stretch>
        </p:blipFill>
        <p:spPr bwMode="auto">
          <a:xfrm>
            <a:off x="9625013" y="328613"/>
            <a:ext cx="942975" cy="1082675"/>
          </a:xfrm>
          <a:prstGeom prst="rect">
            <a:avLst/>
          </a:prstGeom>
          <a:noFill/>
        </p:spPr>
      </p:pic>
      <p:pic>
        <p:nvPicPr>
          <p:cNvPr id="16" name="Picture 21" descr="b_1"/>
          <p:cNvPicPr>
            <a:picLocks noChangeAspect="1" noChangeArrowheads="1"/>
          </p:cNvPicPr>
          <p:nvPr userDrawn="1"/>
        </p:nvPicPr>
        <p:blipFill>
          <a:blip r:embed="rId14"/>
          <a:srcRect/>
          <a:stretch>
            <a:fillRect/>
          </a:stretch>
        </p:blipFill>
        <p:spPr bwMode="auto">
          <a:xfrm>
            <a:off x="-990600" y="1371600"/>
            <a:ext cx="825500" cy="358775"/>
          </a:xfrm>
          <a:prstGeom prst="rect">
            <a:avLst/>
          </a:prstGeom>
          <a:noFill/>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6" dur="2000" fill="hold"/>
                                        <p:tgtEl>
                                          <p:spTgt spid="11"/>
                                        </p:tgtEl>
                                        <p:attrNameLst>
                                          <p:attrName>ppt_x</p:attrName>
                                          <p:attrName>ppt_y</p:attrName>
                                        </p:attrNameLst>
                                      </p:cBhvr>
                                      <p:rCtr x="-52100" y="-5200"/>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9" dur="2000" fill="hold"/>
                                        <p:tgtEl>
                                          <p:spTgt spid="16"/>
                                        </p:tgtEl>
                                        <p:attrNameLst>
                                          <p:attrName>ppt_x</p:attrName>
                                          <p:attrName>ppt_y</p:attrName>
                                        </p:attrNameLst>
                                      </p:cBhvr>
                                      <p:rCtr x="5800" y="-4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任意多边形 11"/>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p:nvPr/>
        </p:nvSpPr>
        <p:spPr bwMode="auto">
          <a:xfrm>
            <a:off x="-6042" y="5791253"/>
            <a:ext cx="3402314" cy="1080868"/>
          </a:xfrm>
          <a:prstGeom prst="rtTriangle">
            <a:avLst/>
          </a:prstGeom>
          <a:blipFill>
            <a:blip r:embed="rId1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endParaRPr lang="en-US" altLang="zh-CN"/>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US" altLang="zh-CN"/>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78D52F9F-9B01-4A43-A8D0-3AF7C3FD1A92}" type="slidenum">
              <a:rPr lang="en-US" altLang="zh-CN" smtClean="0"/>
            </a:fld>
            <a:endParaRPr lang="en-US" altLang="zh-CN"/>
          </a:p>
        </p:txBody>
      </p:sp>
      <p:pic>
        <p:nvPicPr>
          <p:cNvPr id="11" name="Picture 20" descr="a1"/>
          <p:cNvPicPr>
            <a:picLocks noChangeAspect="1" noChangeArrowheads="1"/>
          </p:cNvPicPr>
          <p:nvPr userDrawn="1"/>
        </p:nvPicPr>
        <p:blipFill>
          <a:blip r:embed="rId13"/>
          <a:srcRect/>
          <a:stretch>
            <a:fillRect/>
          </a:stretch>
        </p:blipFill>
        <p:spPr bwMode="auto">
          <a:xfrm>
            <a:off x="9625013" y="328613"/>
            <a:ext cx="942975" cy="1082675"/>
          </a:xfrm>
          <a:prstGeom prst="rect">
            <a:avLst/>
          </a:prstGeom>
          <a:noFill/>
        </p:spPr>
      </p:pic>
      <p:pic>
        <p:nvPicPr>
          <p:cNvPr id="16" name="Picture 21" descr="b_1"/>
          <p:cNvPicPr>
            <a:picLocks noChangeAspect="1" noChangeArrowheads="1"/>
          </p:cNvPicPr>
          <p:nvPr userDrawn="1"/>
        </p:nvPicPr>
        <p:blipFill>
          <a:blip r:embed="rId14"/>
          <a:srcRect/>
          <a:stretch>
            <a:fillRect/>
          </a:stretch>
        </p:blipFill>
        <p:spPr bwMode="auto">
          <a:xfrm>
            <a:off x="-990600" y="1371600"/>
            <a:ext cx="825500" cy="358775"/>
          </a:xfrm>
          <a:prstGeom prst="rect">
            <a:avLst/>
          </a:prstGeom>
          <a:noFill/>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6" dur="2000" fill="hold"/>
                                        <p:tgtEl>
                                          <p:spTgt spid="11"/>
                                        </p:tgtEl>
                                        <p:attrNameLst>
                                          <p:attrName>ppt_x</p:attrName>
                                          <p:attrName>ppt_y</p:attrName>
                                        </p:attrNameLst>
                                      </p:cBhvr>
                                      <p:rCtr x="-52100" y="-5200"/>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9" dur="2000" fill="hold"/>
                                        <p:tgtEl>
                                          <p:spTgt spid="16"/>
                                        </p:tgtEl>
                                        <p:attrNameLst>
                                          <p:attrName>ppt_x</p:attrName>
                                          <p:attrName>ppt_y</p:attrName>
                                        </p:attrNameLst>
                                      </p:cBhvr>
                                      <p:rCtr x="5800" y="-4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3400" y="3124200"/>
            <a:ext cx="7086600" cy="1600200"/>
          </a:xfrm>
        </p:spPr>
        <p:txBody>
          <a:bodyPr>
            <a:normAutofit fontScale="90000"/>
          </a:bodyPr>
          <a:lstStyle/>
          <a:p>
            <a:pPr algn="ctr"/>
            <a:r>
              <a:rPr lang="zh-CN" altLang="en-US" sz="8900" i="0" dirty="0" smtClean="0">
                <a:solidFill>
                  <a:srgbClr val="FF0000"/>
                </a:solidFill>
                <a:effectLst/>
                <a:latin typeface="华文琥珀" panose="02010800040101010101" pitchFamily="2" charset="-122"/>
                <a:ea typeface="华文琥珀" panose="02010800040101010101" pitchFamily="2" charset="-122"/>
              </a:rPr>
              <a:t>   国际金融</a:t>
            </a:r>
            <a:br>
              <a:rPr lang="en-US" altLang="zh-CN" sz="6000" i="0" dirty="0" smtClean="0">
                <a:solidFill>
                  <a:srgbClr val="FF0000"/>
                </a:solidFill>
                <a:ea typeface="宋体" panose="02010600030101010101" pitchFamily="2" charset="-122"/>
              </a:rPr>
            </a:br>
            <a:br>
              <a:rPr lang="en-US" altLang="zh-CN" sz="6000" i="0" dirty="0" smtClean="0">
                <a:solidFill>
                  <a:srgbClr val="FF0000"/>
                </a:solidFill>
                <a:ea typeface="宋体" panose="02010600030101010101" pitchFamily="2" charset="-122"/>
              </a:rPr>
            </a:br>
            <a:r>
              <a:rPr lang="en-US" altLang="zh-CN" sz="6000" i="0" dirty="0" smtClean="0">
                <a:solidFill>
                  <a:srgbClr val="FF0000"/>
                </a:solidFill>
                <a:ea typeface="宋体" panose="02010600030101010101" pitchFamily="2" charset="-122"/>
              </a:rPr>
              <a:t>    </a:t>
            </a:r>
            <a:r>
              <a:rPr lang="zh-CN" altLang="en-US" sz="4000" dirty="0" smtClean="0">
                <a:solidFill>
                  <a:srgbClr val="FF0000"/>
                </a:solidFill>
                <a:latin typeface="华文楷体" panose="02010600040101010101" pitchFamily="2" charset="-122"/>
                <a:ea typeface="华文楷体" panose="02010600040101010101" pitchFamily="2" charset="-122"/>
              </a:rPr>
              <a:t>第</a:t>
            </a:r>
            <a:r>
              <a:rPr lang="en-US" altLang="zh-CN" sz="4000" dirty="0" smtClean="0">
                <a:solidFill>
                  <a:srgbClr val="FF0000"/>
                </a:solidFill>
                <a:latin typeface="华文楷体" panose="02010600040101010101" pitchFamily="2" charset="-122"/>
                <a:ea typeface="华文楷体" panose="02010600040101010101" pitchFamily="2" charset="-122"/>
              </a:rPr>
              <a:t>7</a:t>
            </a:r>
            <a:r>
              <a:rPr lang="zh-CN" altLang="en-US" sz="4000" dirty="0" smtClean="0">
                <a:solidFill>
                  <a:srgbClr val="FF0000"/>
                </a:solidFill>
                <a:latin typeface="华文楷体" panose="02010600040101010101" pitchFamily="2" charset="-122"/>
                <a:ea typeface="华文楷体" panose="02010600040101010101" pitchFamily="2" charset="-122"/>
              </a:rPr>
              <a:t>章  </a:t>
            </a:r>
            <a:r>
              <a:rPr sz="4000" i="0" dirty="0" smtClean="0">
                <a:solidFill>
                  <a:srgbClr val="FF0000"/>
                </a:solidFill>
                <a:latin typeface="华文楷体" panose="02010600040101010101" pitchFamily="2" charset="-122"/>
                <a:ea typeface="华文楷体" panose="02010600040101010101" pitchFamily="2" charset="-122"/>
              </a:rPr>
              <a:t>国际</a:t>
            </a:r>
            <a:r>
              <a:rPr lang="zh-CN" sz="4000" i="0" dirty="0" smtClean="0">
                <a:solidFill>
                  <a:srgbClr val="FF0000"/>
                </a:solidFill>
                <a:latin typeface="华文楷体" panose="02010600040101010101" pitchFamily="2" charset="-122"/>
                <a:ea typeface="华文楷体" panose="02010600040101010101" pitchFamily="2" charset="-122"/>
              </a:rPr>
              <a:t>信贷</a:t>
            </a:r>
            <a:r>
              <a:rPr lang="en-US" altLang="zh-CN" sz="4000" i="0" dirty="0" smtClean="0">
                <a:solidFill>
                  <a:srgbClr val="FF0000"/>
                </a:solidFill>
                <a:latin typeface="华文楷体" panose="02010600040101010101" pitchFamily="2" charset="-122"/>
                <a:ea typeface="华文楷体" panose="02010600040101010101" pitchFamily="2" charset="-122"/>
              </a:rPr>
              <a:t>                     </a:t>
            </a:r>
            <a:endParaRPr lang="en-US" altLang="zh-CN" sz="7300" i="0"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90000"/>
          </a:bodyPr>
          <a:p>
            <a:r>
              <a:rPr lang="zh-CN" altLang="en-US"/>
              <a:t>（ 一 ） TOT 模式  ( Transfer-Operate -Transfer)</a:t>
            </a:r>
            <a:endParaRPr lang="zh-CN" altLang="en-US"/>
          </a:p>
          <a:p>
            <a:r>
              <a:rPr lang="zh-CN" altLang="en-US"/>
              <a:t>（ 二） ABS 模式  ( Asset Backed Securitization )</a:t>
            </a:r>
            <a:endParaRPr lang="zh-CN" altLang="en-US"/>
          </a:p>
          <a:p>
            <a:r>
              <a:rPr lang="zh-CN" altLang="en-US"/>
              <a:t>（ 三） IIF  ( Infrastructure Investing Fund)</a:t>
            </a:r>
            <a:endParaRPr lang="zh-CN" altLang="en-US"/>
          </a:p>
          <a:p>
            <a:r>
              <a:rPr lang="zh-CN" altLang="en-US"/>
              <a:t>（ 四） UEC 模式  ( Using Equipment Contract)</a:t>
            </a:r>
            <a:endParaRPr lang="zh-CN" altLang="en-US"/>
          </a:p>
          <a:p>
            <a:r>
              <a:rPr lang="zh-CN" altLang="en-US"/>
              <a:t>（ 五） PFI 模式  ( Private Finance Initiative )</a:t>
            </a:r>
            <a:endParaRPr lang="zh-CN" altLang="en-US"/>
          </a:p>
          <a:p>
            <a:r>
              <a:rPr lang="zh-CN" altLang="en-US"/>
              <a:t>（ 六） URM 模式  ( User Reimbursement Model)</a:t>
            </a:r>
            <a:endParaRPr lang="zh-CN" altLang="en-US"/>
          </a:p>
          <a:p>
            <a:r>
              <a:rPr lang="zh-CN" altLang="en-US"/>
              <a:t>（ 七） ST 模式  ( Shadow Tolling)</a:t>
            </a:r>
            <a:endParaRPr lang="zh-CN" altLang="en-US"/>
          </a:p>
          <a:p>
            <a:r>
              <a:rPr lang="zh-CN" altLang="en-US"/>
              <a:t>（ 八） PPP 模式  ( Private Public Partnership)</a:t>
            </a:r>
            <a:endParaRPr lang="zh-CN" altLang="en-US"/>
          </a:p>
          <a:p>
            <a:r>
              <a:rPr lang="zh-CN" altLang="en-US"/>
              <a:t>（ 九） BOT 模式  ( Build Operate Transfer)</a:t>
            </a:r>
            <a:endParaRPr lang="zh-CN" altLang="en-US"/>
          </a:p>
          <a:p>
            <a:r>
              <a:rPr lang="zh-CN" altLang="en-US"/>
              <a:t> （十）以  “杠杆租赁 ” 为基础的项目融资模式</a:t>
            </a:r>
            <a:endParaRPr lang="zh-CN" altLang="en-US"/>
          </a:p>
          <a:p>
            <a:endParaRPr lang="zh-CN" altLang="en-US"/>
          </a:p>
        </p:txBody>
      </p:sp>
      <p:sp>
        <p:nvSpPr>
          <p:cNvPr id="3" name="标题 2"/>
          <p:cNvSpPr>
            <a:spLocks noGrp="1"/>
          </p:cNvSpPr>
          <p:nvPr>
            <p:ph type="title"/>
          </p:nvPr>
        </p:nvSpPr>
        <p:spPr/>
        <p:txBody>
          <a:bodyPr/>
          <a:p>
            <a:r>
              <a:rPr lang="zh-CN" altLang="en-US"/>
              <a:t>二、项目融资的主要模式</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一 、 出口保理的概念</a:t>
            </a:r>
            <a:endParaRPr lang="zh-CN" altLang="en-US"/>
          </a:p>
          <a:p>
            <a:pPr marL="109855" indent="0">
              <a:buNone/>
            </a:pPr>
            <a:r>
              <a:rPr lang="en-US" altLang="zh-CN"/>
              <a:t>  </a:t>
            </a:r>
            <a:r>
              <a:rPr lang="zh-CN" altLang="en-US"/>
              <a:t>出口保理  ( Export Factori ng)   是国际保理的一种 。国际保理的全称是国际保付代理  业务，在我国大陆称为包销代理 ， 承购应收账款业务，在我国香港地区称为销售保管， 在我国台湾地区一般称为应收账款收买业务 。</a:t>
            </a:r>
            <a:endParaRPr lang="zh-CN" altLang="en-US"/>
          </a:p>
        </p:txBody>
      </p:sp>
      <p:sp>
        <p:nvSpPr>
          <p:cNvPr id="3" name="标题 2"/>
          <p:cNvSpPr>
            <a:spLocks noGrp="1"/>
          </p:cNvSpPr>
          <p:nvPr>
            <p:ph type="title"/>
          </p:nvPr>
        </p:nvSpPr>
        <p:spPr/>
        <p:txBody>
          <a:bodyPr/>
          <a:p>
            <a:r>
              <a:rPr lang="zh-CN" altLang="en-US"/>
              <a:t>第四节</a:t>
            </a:r>
            <a:r>
              <a:rPr lang="en-US" altLang="zh-CN"/>
              <a:t> </a:t>
            </a:r>
            <a:r>
              <a:rPr lang="zh-CN" altLang="en-US"/>
              <a:t>出口保 理</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1 .  融通资金 ，手续简便</a:t>
            </a:r>
            <a:endParaRPr lang="zh-CN" altLang="en-US"/>
          </a:p>
          <a:p>
            <a:r>
              <a:rPr lang="zh-CN" altLang="en-US"/>
              <a:t>2 .  规避风险 ， 提前退税</a:t>
            </a:r>
            <a:endParaRPr lang="zh-CN" altLang="en-US"/>
          </a:p>
          <a:p>
            <a:r>
              <a:rPr lang="zh-CN" altLang="en-US"/>
              <a:t>3 .  美化报表 ，减低成本</a:t>
            </a:r>
            <a:endParaRPr lang="zh-CN" altLang="en-US"/>
          </a:p>
        </p:txBody>
      </p:sp>
      <p:sp>
        <p:nvSpPr>
          <p:cNvPr id="3" name="标题 2"/>
          <p:cNvSpPr>
            <a:spLocks noGrp="1"/>
          </p:cNvSpPr>
          <p:nvPr>
            <p:ph type="title"/>
          </p:nvPr>
        </p:nvSpPr>
        <p:spPr/>
        <p:txBody>
          <a:bodyPr/>
          <a:p>
            <a:r>
              <a:rPr lang="zh-CN" altLang="en-US"/>
              <a:t> 二、出口保理的特点</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296545" y="1156970"/>
            <a:ext cx="8390255" cy="4850765"/>
          </a:xfrm>
        </p:spPr>
        <p:txBody>
          <a:bodyPr>
            <a:normAutofit fontScale="70000"/>
          </a:bodyPr>
          <a:p>
            <a:r>
              <a:rPr lang="zh-CN" altLang="en-US"/>
              <a:t>一 、福费廷业务的基本概念及特点</a:t>
            </a:r>
            <a:endParaRPr lang="zh-CN" altLang="en-US"/>
          </a:p>
          <a:p>
            <a:pPr marL="109855" indent="0">
              <a:buNone/>
            </a:pPr>
            <a:r>
              <a:rPr lang="zh-CN" altLang="en-US"/>
              <a:t>（ 一 ） 福费廷业务的概念</a:t>
            </a:r>
            <a:endParaRPr lang="zh-CN" altLang="en-US"/>
          </a:p>
          <a:p>
            <a:pPr marL="109855" indent="0">
              <a:buNone/>
            </a:pPr>
            <a:r>
              <a:rPr lang="en-US" altLang="zh-CN"/>
              <a:t>  </a:t>
            </a:r>
            <a:r>
              <a:rPr lang="zh-CN" altLang="en-US"/>
              <a:t>福费廷业务  ( Forfaiting)  从1965年开始在西欧国家推行，也称包买票据，是一种与出口贸易密切相关的贸易融资业务 ，是国际化大 银行长期以来从事的基本贸易融资品种之一 。</a:t>
            </a:r>
            <a:endParaRPr lang="zh-CN" altLang="en-US"/>
          </a:p>
          <a:p>
            <a:r>
              <a:rPr lang="zh-CN" altLang="en-US"/>
              <a:t>（二） 福费廷业务的特点</a:t>
            </a:r>
            <a:endParaRPr lang="zh-CN" altLang="en-US"/>
          </a:p>
          <a:p>
            <a:pPr marL="109855" indent="0">
              <a:buNone/>
            </a:pPr>
            <a:r>
              <a:rPr lang="en-US" altLang="zh-CN"/>
              <a:t>  </a:t>
            </a:r>
            <a:r>
              <a:rPr lang="zh-CN" altLang="en-US"/>
              <a:t>1 </a:t>
            </a:r>
            <a:r>
              <a:rPr lang="en-US" altLang="zh-CN"/>
              <a:t>.</a:t>
            </a:r>
            <a:r>
              <a:rPr lang="zh-CN" altLang="en-US"/>
              <a:t>终局性融资便利</a:t>
            </a:r>
            <a:endParaRPr lang="zh-CN" altLang="en-US"/>
          </a:p>
          <a:p>
            <a:pPr marL="109855" indent="0">
              <a:buNone/>
            </a:pPr>
            <a:r>
              <a:rPr lang="en-US" altLang="zh-CN"/>
              <a:t>  </a:t>
            </a:r>
            <a:r>
              <a:rPr lang="zh-CN" altLang="en-US"/>
              <a:t>2 .  改善现金流量</a:t>
            </a:r>
            <a:endParaRPr lang="zh-CN" altLang="en-US"/>
          </a:p>
          <a:p>
            <a:pPr marL="109855" indent="0">
              <a:buNone/>
            </a:pPr>
            <a:r>
              <a:rPr lang="en-US" altLang="zh-CN"/>
              <a:t>  </a:t>
            </a:r>
            <a:r>
              <a:rPr lang="zh-CN" altLang="en-US"/>
              <a:t>3 .  节约管理费用</a:t>
            </a:r>
            <a:endParaRPr lang="zh-CN" altLang="en-US"/>
          </a:p>
          <a:p>
            <a:pPr marL="109855" indent="0">
              <a:buNone/>
            </a:pPr>
            <a:r>
              <a:rPr lang="en-US" altLang="zh-CN"/>
              <a:t>  </a:t>
            </a:r>
            <a:r>
              <a:rPr lang="zh-CN" altLang="en-US"/>
              <a:t>4 .  提前办理退税</a:t>
            </a:r>
            <a:endParaRPr lang="zh-CN" altLang="en-US"/>
          </a:p>
          <a:p>
            <a:pPr marL="109855" indent="0">
              <a:buNone/>
            </a:pPr>
            <a:r>
              <a:rPr lang="en-US" altLang="zh-CN"/>
              <a:t>  </a:t>
            </a:r>
            <a:r>
              <a:rPr lang="zh-CN" altLang="en-US"/>
              <a:t>5 .  规避各类风险</a:t>
            </a:r>
            <a:endParaRPr lang="zh-CN" altLang="en-US"/>
          </a:p>
          <a:p>
            <a:pPr marL="109855" indent="0">
              <a:buNone/>
            </a:pPr>
            <a:r>
              <a:rPr lang="en-US" altLang="zh-CN"/>
              <a:t>  </a:t>
            </a:r>
            <a:r>
              <a:rPr lang="zh-CN" altLang="en-US"/>
              <a:t>6 .  增加贸易机会</a:t>
            </a:r>
            <a:endParaRPr lang="zh-CN" altLang="en-US"/>
          </a:p>
          <a:p>
            <a:pPr marL="109855" indent="0">
              <a:buNone/>
            </a:pPr>
            <a:r>
              <a:rPr lang="en-US" altLang="zh-CN"/>
              <a:t>  </a:t>
            </a:r>
            <a:r>
              <a:rPr lang="zh-CN" altLang="en-US"/>
              <a:t>7 .  实现价格转移</a:t>
            </a:r>
            <a:endParaRPr lang="zh-CN" altLang="en-US"/>
          </a:p>
        </p:txBody>
      </p:sp>
      <p:sp>
        <p:nvSpPr>
          <p:cNvPr id="3" name="标题 2"/>
          <p:cNvSpPr>
            <a:spLocks noGrp="1"/>
          </p:cNvSpPr>
          <p:nvPr>
            <p:ph type="title"/>
          </p:nvPr>
        </p:nvSpPr>
        <p:spPr/>
        <p:txBody>
          <a:bodyPr/>
          <a:p>
            <a:r>
              <a:rPr lang="zh-CN" altLang="en-US"/>
              <a:t>第五节</a:t>
            </a:r>
            <a:r>
              <a:rPr lang="en-US" altLang="zh-CN"/>
              <a:t> 福费廷</a:t>
            </a:r>
            <a:endParaRPr lang="en-US" altLang="zh-CN"/>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456565" y="1275080"/>
            <a:ext cx="8230235" cy="4732655"/>
          </a:xfrm>
        </p:spPr>
        <p:txBody>
          <a:bodyPr>
            <a:normAutofit/>
          </a:bodyPr>
          <a:p>
            <a:r>
              <a:rPr lang="zh-CN" altLang="en-US"/>
              <a:t>一 、结构性贸易融资的含义及特点</a:t>
            </a:r>
            <a:endParaRPr lang="zh-CN" altLang="en-US"/>
          </a:p>
          <a:p>
            <a:r>
              <a:rPr lang="zh-CN" altLang="en-US"/>
              <a:t>（ 一 ） 结构性贸易融资的含义</a:t>
            </a:r>
            <a:endParaRPr lang="zh-CN" altLang="en-US"/>
          </a:p>
          <a:p>
            <a:pPr marL="109855" indent="0">
              <a:buNone/>
            </a:pPr>
            <a:r>
              <a:rPr lang="en-US" altLang="zh-CN"/>
              <a:t>  </a:t>
            </a:r>
            <a:r>
              <a:rPr lang="zh-CN" altLang="en-US"/>
              <a:t>结构性贸易融资是创造性地运用传统的融资方式与非传统的融资方式 ，根据 国际贸易项目的具体情况以及项目社会环境的具体情况要求 ，将多种融资方式进行最佳 组合 ，使得项目的融资得以实现 ，并使企业获得全程的信息和全程信用管理 。</a:t>
            </a:r>
            <a:endParaRPr lang="zh-CN" altLang="en-US"/>
          </a:p>
          <a:p>
            <a:endParaRPr lang="zh-CN"/>
          </a:p>
        </p:txBody>
      </p:sp>
      <p:sp>
        <p:nvSpPr>
          <p:cNvPr id="3" name="标题 2"/>
          <p:cNvSpPr>
            <a:spLocks noGrp="1"/>
          </p:cNvSpPr>
          <p:nvPr>
            <p:ph type="title"/>
          </p:nvPr>
        </p:nvSpPr>
        <p:spPr/>
        <p:txBody>
          <a:bodyPr/>
          <a:p>
            <a:r>
              <a:rPr lang="zh-CN" altLang="en-US"/>
              <a:t>第六节</a:t>
            </a:r>
            <a:r>
              <a:rPr lang="en-US" altLang="zh-CN"/>
              <a:t> </a:t>
            </a:r>
            <a:r>
              <a:rPr lang="zh-CN" altLang="en-US"/>
              <a:t>结构性贸易融资</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sym typeface="+mn-ea"/>
              </a:rPr>
              <a:t>（ 二） 结构性贸易融资的特点</a:t>
            </a:r>
            <a:endParaRPr lang="zh-CN" altLang="en-US"/>
          </a:p>
          <a:p>
            <a:pPr marL="109855" indent="0">
              <a:buNone/>
            </a:pPr>
            <a:r>
              <a:rPr lang="en-US" altLang="zh-CN">
                <a:sym typeface="+mn-ea"/>
              </a:rPr>
              <a:t>  1. 高度的综合性</a:t>
            </a:r>
            <a:endParaRPr lang="en-US" altLang="zh-CN"/>
          </a:p>
          <a:p>
            <a:pPr marL="109855" indent="0">
              <a:buNone/>
            </a:pPr>
            <a:r>
              <a:rPr lang="en-US" altLang="zh-CN">
                <a:sym typeface="+mn-ea"/>
              </a:rPr>
              <a:t>  2.对自然资源及基础设施工业的大宗商品和资本商品的出口特别适用</a:t>
            </a:r>
            <a:r>
              <a:rPr lang="zh-CN" altLang="en-US">
                <a:sym typeface="+mn-ea"/>
              </a:rPr>
              <a:t>。</a:t>
            </a:r>
            <a:endParaRPr lang="zh-CN" altLang="en-US"/>
          </a:p>
          <a:p>
            <a:pPr marL="109855" indent="0">
              <a:buNone/>
            </a:pPr>
            <a:r>
              <a:rPr lang="en-US" altLang="zh-CN">
                <a:sym typeface="+mn-ea"/>
              </a:rPr>
              <a:t>  3. 还贷主要不是靠债务人的信誉 ， 而是靠项目融资本身的现金流量 、未来的交易 状况来保障其安全性 。</a:t>
            </a:r>
            <a:endParaRPr lang="en-US" altLang="zh-CN"/>
          </a:p>
          <a:p>
            <a:endParaRPr lang="zh-CN" altLang="en-US"/>
          </a:p>
        </p:txBody>
      </p:sp>
      <p:sp>
        <p:nvSpPr>
          <p:cNvPr id="3" name="标题 2"/>
          <p:cNvSpPr>
            <a:spLocks noGrp="1"/>
          </p:cNvSpPr>
          <p:nvPr>
            <p:ph type="title"/>
          </p:nvPr>
        </p:nvSpPr>
        <p:spPr/>
        <p:txBody>
          <a:bodyPr/>
          <a:p>
            <a:r>
              <a:rPr lang="zh-CN" altLang="en-US">
                <a:sym typeface="+mn-ea"/>
              </a:rPr>
              <a:t>一 、结构性贸易融资的含义及特点</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47673"/>
            <a:ext cx="8229600" cy="4525963"/>
          </a:xfrm>
        </p:spPr>
        <p:txBody>
          <a:bodyPr>
            <a:normAutofit lnSpcReduction="10000"/>
          </a:bodyPr>
          <a:lstStyle/>
          <a:p>
            <a:r>
              <a:rPr lang="zh-CN" dirty="0" smtClean="0">
                <a:sym typeface="+mn-ea"/>
              </a:rPr>
              <a:t>一、国际信贷的概念与特点</a:t>
            </a:r>
            <a:endParaRPr lang="zh-CN" dirty="0" smtClean="0"/>
          </a:p>
          <a:p>
            <a:r>
              <a:rPr lang="zh-CN" altLang="zh-CN" dirty="0"/>
              <a:t>（一）国际信贷的概念</a:t>
            </a:r>
            <a:endParaRPr lang="zh-CN" altLang="zh-CN" dirty="0"/>
          </a:p>
          <a:p>
            <a:pPr marL="109855" indent="0">
              <a:buNone/>
            </a:pPr>
            <a:r>
              <a:rPr lang="en-US" sz="2400" dirty="0"/>
              <a:t>  </a:t>
            </a:r>
            <a:r>
              <a:rPr sz="2400" dirty="0"/>
              <a:t>国际信贷是一国的银行、其他金融机构、公司企业、政府以及国际金融机构，在国际金融市场上向另一国的银行、其他金融机构、政府、公司企业、国际金融机构等进行资金融通的活动。</a:t>
            </a:r>
            <a:endParaRPr sz="2400" dirty="0"/>
          </a:p>
          <a:p>
            <a:r>
              <a:rPr lang="zh-CN" sz="2400" dirty="0"/>
              <a:t>（二）国际信贷的特点</a:t>
            </a:r>
            <a:endParaRPr lang="zh-CN" sz="2400" dirty="0"/>
          </a:p>
          <a:p>
            <a:pPr marL="109855" indent="0">
              <a:buNone/>
            </a:pPr>
            <a:r>
              <a:rPr lang="en-US" altLang="zh-CN" sz="2400" dirty="0"/>
              <a:t>  </a:t>
            </a:r>
            <a:r>
              <a:rPr lang="zh-CN" sz="2400" dirty="0"/>
              <a:t>1.地域空前宽广；</a:t>
            </a:r>
            <a:endParaRPr lang="zh-CN" sz="2400" dirty="0"/>
          </a:p>
          <a:p>
            <a:pPr marL="109855" indent="0">
              <a:buNone/>
            </a:pPr>
            <a:r>
              <a:rPr lang="en-US" altLang="zh-CN" sz="2400" dirty="0"/>
              <a:t>  </a:t>
            </a:r>
            <a:r>
              <a:rPr lang="zh-CN" sz="2400" dirty="0"/>
              <a:t>2.信贷用途不断扩大；</a:t>
            </a:r>
            <a:endParaRPr lang="zh-CN" sz="2400" dirty="0"/>
          </a:p>
          <a:p>
            <a:pPr marL="109855" indent="0">
              <a:buNone/>
            </a:pPr>
            <a:r>
              <a:rPr lang="en-US" altLang="zh-CN" sz="2400" dirty="0"/>
              <a:t>  </a:t>
            </a:r>
            <a:r>
              <a:rPr lang="zh-CN" sz="2400" dirty="0"/>
              <a:t>3.信贷种类多样化；</a:t>
            </a:r>
            <a:endParaRPr lang="zh-CN" sz="2400" dirty="0"/>
          </a:p>
          <a:p>
            <a:pPr marL="109855" indent="0">
              <a:buNone/>
            </a:pPr>
            <a:r>
              <a:rPr lang="en-US" altLang="zh-CN" sz="2400" dirty="0"/>
              <a:t>  </a:t>
            </a:r>
            <a:r>
              <a:rPr lang="zh-CN" sz="2400" dirty="0"/>
              <a:t>4.融资方式多样化</a:t>
            </a:r>
            <a:endParaRPr lang="zh-CN" sz="2400" dirty="0"/>
          </a:p>
        </p:txBody>
      </p:sp>
      <p:sp>
        <p:nvSpPr>
          <p:cNvPr id="3" name="标题 2"/>
          <p:cNvSpPr>
            <a:spLocks noGrp="1"/>
          </p:cNvSpPr>
          <p:nvPr>
            <p:ph type="title"/>
          </p:nvPr>
        </p:nvSpPr>
        <p:spPr>
          <a:xfrm>
            <a:off x="381000" y="338138"/>
            <a:ext cx="8229600" cy="1143000"/>
          </a:xfrm>
        </p:spPr>
        <p:txBody>
          <a:bodyPr>
            <a:normAutofit/>
          </a:bodyPr>
          <a:lstStyle/>
          <a:p>
            <a:r>
              <a:rPr lang="zh-CN" dirty="0" smtClean="0"/>
              <a:t>第一节国际信贷概述 </a:t>
            </a:r>
            <a:endParaRPr lang="zh-CN"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zh-CN" dirty="0">
                <a:effectLst/>
              </a:rPr>
              <a:t>国际信贷的资金来源和类型</a:t>
            </a:r>
            <a:endParaRPr lang="zh-CN" altLang="zh-CN" dirty="0">
              <a:effectLst/>
            </a:endParaRPr>
          </a:p>
        </p:txBody>
      </p:sp>
      <p:sp>
        <p:nvSpPr>
          <p:cNvPr id="2" name="内容占位符 1"/>
          <p:cNvSpPr/>
          <p:nvPr>
            <p:ph idx="1"/>
          </p:nvPr>
        </p:nvSpPr>
        <p:spPr/>
        <p:txBody>
          <a:bodyPr>
            <a:normAutofit fontScale="90000" lnSpcReduction="10000"/>
          </a:bodyPr>
          <a:p>
            <a:pPr fontAlgn="auto">
              <a:lnSpc>
                <a:spcPct val="150000"/>
              </a:lnSpc>
            </a:pPr>
            <a:r>
              <a:rPr lang="zh-CN" altLang="en-US"/>
              <a:t>（一）国际信贷的资金来源</a:t>
            </a:r>
            <a:endParaRPr lang="zh-CN" altLang="en-US"/>
          </a:p>
          <a:p>
            <a:pPr marL="109855" indent="0" fontAlgn="auto">
              <a:lnSpc>
                <a:spcPct val="150000"/>
              </a:lnSpc>
              <a:buNone/>
            </a:pPr>
            <a:r>
              <a:rPr lang="zh-CN" altLang="en-US"/>
              <a:t> </a:t>
            </a:r>
            <a:r>
              <a:rPr lang="en-US" altLang="zh-CN"/>
              <a:t>  </a:t>
            </a:r>
            <a:r>
              <a:rPr lang="zh-CN" altLang="en-US"/>
              <a:t> 国家财政收入、国际金融市场（私人金融机构）</a:t>
            </a:r>
            <a:endParaRPr lang="zh-CN" altLang="en-US"/>
          </a:p>
          <a:p>
            <a:pPr fontAlgn="auto">
              <a:lnSpc>
                <a:spcPct val="150000"/>
              </a:lnSpc>
            </a:pPr>
            <a:r>
              <a:rPr lang="zh-CN" altLang="en-US"/>
              <a:t>（二）国际信贷的类型</a:t>
            </a:r>
            <a:endParaRPr lang="zh-CN" altLang="en-US"/>
          </a:p>
          <a:p>
            <a:pPr marL="109855" indent="0" fontAlgn="auto">
              <a:lnSpc>
                <a:spcPct val="150000"/>
              </a:lnSpc>
              <a:buNone/>
            </a:pPr>
            <a:r>
              <a:rPr lang="en-US" altLang="zh-CN"/>
              <a:t>   </a:t>
            </a:r>
            <a:r>
              <a:rPr lang="zh-CN" altLang="en-US"/>
              <a:t>国际贸易短期融资、出口信贷、国际商业银行贷款、政府贷款、国际金融机构贷款</a:t>
            </a:r>
            <a:endParaRPr lang="zh-CN" altLang="en-US"/>
          </a:p>
          <a:p>
            <a:pPr marL="109855" indent="0" fontAlgn="auto">
              <a:lnSpc>
                <a:spcPct val="150000"/>
              </a:lnSpc>
              <a:buNone/>
            </a:pPr>
            <a:r>
              <a:rPr lang="zh-CN" altLang="en-US"/>
              <a:t>  </a:t>
            </a:r>
            <a:r>
              <a:rPr lang="en-US" altLang="zh-CN"/>
              <a:t>  </a:t>
            </a:r>
            <a:r>
              <a:rPr lang="zh-CN" altLang="en-US"/>
              <a:t>期限-短期（x≤1）/中期（1＜x≤5）/长期（x＞5)</a:t>
            </a:r>
            <a:endParaRPr lang="zh-CN" altLang="en-US"/>
          </a:p>
          <a:p>
            <a:pPr marL="109855" indent="0" fontAlgn="auto">
              <a:lnSpc>
                <a:spcPct val="150000"/>
              </a:lnSpc>
              <a:buNone/>
            </a:pPr>
            <a:r>
              <a:rPr lang="zh-CN" altLang="en-US"/>
              <a:t> </a:t>
            </a:r>
            <a:r>
              <a:rPr lang="en-US" altLang="zh-CN"/>
              <a:t>  </a:t>
            </a:r>
            <a:r>
              <a:rPr lang="zh-CN" altLang="en-US"/>
              <a:t>利率-低利/中利/高利</a:t>
            </a:r>
            <a:endParaRPr lang="zh-CN" altLang="en-US"/>
          </a:p>
          <a:p>
            <a:pPr marL="109855" indent="0" fontAlgn="auto">
              <a:lnSpc>
                <a:spcPct val="150000"/>
              </a:lnSpc>
              <a:buNone/>
            </a:pPr>
            <a:r>
              <a:rPr lang="en-US" altLang="zh-CN"/>
              <a:t>  </a:t>
            </a:r>
            <a:r>
              <a:rPr lang="zh-CN" altLang="en-US"/>
              <a:t>来源-国家财政收入/国际金融市场   </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a:sym typeface="+mn-ea"/>
              </a:rPr>
              <a:t>国际金融机构的特点</a:t>
            </a:r>
            <a:endParaRPr lang="zh-CN" altLang="zh-CN" dirty="0">
              <a:effectLst/>
            </a:endParaRPr>
          </a:p>
        </p:txBody>
      </p:sp>
      <p:sp>
        <p:nvSpPr>
          <p:cNvPr id="2" name="内容占位符 1"/>
          <p:cNvSpPr/>
          <p:nvPr>
            <p:ph idx="1"/>
          </p:nvPr>
        </p:nvSpPr>
        <p:spPr/>
        <p:txBody>
          <a:bodyPr>
            <a:normAutofit/>
          </a:bodyPr>
          <a:p>
            <a:pPr fontAlgn="auto">
              <a:lnSpc>
                <a:spcPct val="150000"/>
              </a:lnSpc>
            </a:pPr>
            <a:r>
              <a:rPr lang="zh-CN" altLang="en-US"/>
              <a:t>1. 国际金融机构是一种超国家的经济组织。</a:t>
            </a:r>
            <a:endParaRPr lang="zh-CN" altLang="en-US"/>
          </a:p>
          <a:p>
            <a:pPr fontAlgn="auto">
              <a:lnSpc>
                <a:spcPct val="150000"/>
              </a:lnSpc>
            </a:pPr>
            <a:r>
              <a:rPr lang="zh-CN" altLang="en-US"/>
              <a:t>2. 国际金融机构的基本业务多以贷款这种最基本的金融工具为主，但却并不完全按照市场经济原则来进行。</a:t>
            </a:r>
            <a:endParaRPr lang="zh-CN" altLang="en-US"/>
          </a:p>
          <a:p>
            <a:pPr fontAlgn="auto">
              <a:lnSpc>
                <a:spcPct val="150000"/>
              </a:lnSpc>
            </a:pPr>
            <a:r>
              <a:rPr lang="zh-CN" altLang="en-US"/>
              <a:t>3. 各国在国际金融机构中的地位并不是完全平等的。</a:t>
            </a:r>
            <a:endParaRPr lang="zh-CN" altLang="en-US"/>
          </a:p>
          <a:p>
            <a:pPr fontAlgn="auto">
              <a:lnSpc>
                <a:spcPct val="150000"/>
              </a:lnSpc>
            </a:pP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a:sym typeface="+mn-ea"/>
              </a:rPr>
              <a:t>国际信贷的作用</a:t>
            </a:r>
            <a:endParaRPr lang="zh-CN" altLang="en-US">
              <a:sym typeface="+mn-ea"/>
            </a:endParaRPr>
          </a:p>
        </p:txBody>
      </p:sp>
      <p:sp>
        <p:nvSpPr>
          <p:cNvPr id="2" name="内容占位符 1"/>
          <p:cNvSpPr/>
          <p:nvPr>
            <p:ph idx="1"/>
          </p:nvPr>
        </p:nvSpPr>
        <p:spPr/>
        <p:txBody>
          <a:bodyPr>
            <a:normAutofit fontScale="70000"/>
          </a:bodyPr>
          <a:p>
            <a:pPr fontAlgn="auto">
              <a:lnSpc>
                <a:spcPct val="150000"/>
              </a:lnSpc>
            </a:pPr>
            <a:r>
              <a:rPr lang="zh-CN" altLang="en-US">
                <a:solidFill>
                  <a:srgbClr val="00B050"/>
                </a:solidFill>
              </a:rPr>
              <a:t>利——利用管理得当：</a:t>
            </a:r>
            <a:endParaRPr lang="zh-CN" altLang="en-US">
              <a:solidFill>
                <a:srgbClr val="00B050"/>
              </a:solidFill>
            </a:endParaRPr>
          </a:p>
          <a:p>
            <a:pPr marL="109855" indent="0" fontAlgn="auto">
              <a:lnSpc>
                <a:spcPct val="150000"/>
              </a:lnSpc>
              <a:buNone/>
            </a:pPr>
            <a:r>
              <a:rPr lang="en-US" altLang="zh-CN"/>
              <a:t>  </a:t>
            </a:r>
            <a:r>
              <a:rPr lang="zh-CN" altLang="en-US"/>
              <a:t>1、通过贸易融资，有利于推动国际贸易发展</a:t>
            </a:r>
            <a:endParaRPr lang="zh-CN" altLang="en-US"/>
          </a:p>
          <a:p>
            <a:pPr marL="109855" indent="0" fontAlgn="auto">
              <a:lnSpc>
                <a:spcPct val="150000"/>
              </a:lnSpc>
              <a:buNone/>
            </a:pPr>
            <a:r>
              <a:rPr lang="en-US" altLang="zh-CN"/>
              <a:t>  </a:t>
            </a:r>
            <a:r>
              <a:rPr lang="zh-CN" altLang="en-US"/>
              <a:t>2、通过融资政策，有利于暂时缓解国际收支困难，稳定汇率</a:t>
            </a:r>
            <a:endParaRPr lang="zh-CN" altLang="en-US"/>
          </a:p>
          <a:p>
            <a:pPr marL="109855" indent="0" fontAlgn="auto">
              <a:lnSpc>
                <a:spcPct val="150000"/>
              </a:lnSpc>
              <a:buNone/>
            </a:pPr>
            <a:r>
              <a:rPr lang="en-US" altLang="zh-CN"/>
              <a:t>  </a:t>
            </a:r>
            <a:r>
              <a:rPr lang="zh-CN" altLang="en-US"/>
              <a:t>3、通过资金流入，有利于弥补国内资金不足，推动国民经济发展</a:t>
            </a:r>
            <a:endParaRPr lang="zh-CN" altLang="en-US"/>
          </a:p>
          <a:p>
            <a:pPr marL="109855" indent="0" fontAlgn="auto">
              <a:lnSpc>
                <a:spcPct val="150000"/>
              </a:lnSpc>
              <a:buNone/>
            </a:pPr>
            <a:r>
              <a:rPr lang="en-US" altLang="zh-CN"/>
              <a:t>  </a:t>
            </a:r>
            <a:r>
              <a:rPr lang="zh-CN" altLang="en-US"/>
              <a:t>4、通过联合贷款，有利于金融机构加强国际间金融合作</a:t>
            </a:r>
            <a:endParaRPr lang="zh-CN" altLang="en-US"/>
          </a:p>
          <a:p>
            <a:pPr fontAlgn="auto">
              <a:lnSpc>
                <a:spcPct val="150000"/>
              </a:lnSpc>
            </a:pPr>
            <a:r>
              <a:rPr lang="zh-CN" altLang="en-US">
                <a:solidFill>
                  <a:srgbClr val="FF0000"/>
                </a:solidFill>
              </a:rPr>
              <a:t>弊——利用管理不当：</a:t>
            </a:r>
            <a:endParaRPr lang="zh-CN" altLang="en-US">
              <a:solidFill>
                <a:srgbClr val="FF0000"/>
              </a:solidFill>
            </a:endParaRPr>
          </a:p>
          <a:p>
            <a:pPr fontAlgn="auto">
              <a:lnSpc>
                <a:spcPct val="150000"/>
              </a:lnSpc>
            </a:pPr>
            <a:r>
              <a:rPr lang="zh-CN" altLang="en-US"/>
              <a:t>1、加剧国际收支的恶化</a:t>
            </a:r>
            <a:endParaRPr lang="zh-CN" altLang="en-US"/>
          </a:p>
          <a:p>
            <a:pPr fontAlgn="auto">
              <a:lnSpc>
                <a:spcPct val="150000"/>
              </a:lnSpc>
            </a:pPr>
            <a:r>
              <a:rPr lang="zh-CN" altLang="en-US"/>
              <a:t>2、形成对外资依赖性、导致外资对本国经济的控制</a:t>
            </a:r>
            <a:endParaRPr lang="zh-CN" altLang="en-US"/>
          </a:p>
          <a:p>
            <a:pPr fontAlgn="auto">
              <a:lnSpc>
                <a:spcPct val="150000"/>
              </a:lnSpc>
            </a:pPr>
            <a:r>
              <a:rPr lang="zh-CN" altLang="en-US"/>
              <a:t>3、引发货币危机和债务危机，抑制国内经济发展</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b="0" dirty="0">
                <a:effectLst/>
              </a:rPr>
              <a:t>第二节</a:t>
            </a:r>
            <a:r>
              <a:rPr lang="en-US" altLang="zh-CN" b="0" dirty="0">
                <a:effectLst/>
              </a:rPr>
              <a:t> 出口信 贷</a:t>
            </a:r>
            <a:endParaRPr lang="en-US" altLang="zh-CN" b="0" dirty="0">
              <a:effectLst/>
            </a:endParaRPr>
          </a:p>
        </p:txBody>
      </p:sp>
      <p:sp>
        <p:nvSpPr>
          <p:cNvPr id="5" name="内容占位符 1"/>
          <p:cNvSpPr/>
          <p:nvPr/>
        </p:nvSpPr>
        <p:spPr>
          <a:xfrm>
            <a:off x="584200" y="1608455"/>
            <a:ext cx="8229600" cy="4519930"/>
          </a:xfrm>
          <a:prstGeom prst="rect">
            <a:avLst/>
          </a:prstGeom>
        </p:spPr>
        <p:txBody>
          <a:bodyPr vert="horz">
            <a:normAutofit fontScale="80000"/>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fontAlgn="auto">
              <a:lnSpc>
                <a:spcPct val="150000"/>
              </a:lnSpc>
            </a:pPr>
            <a:r>
              <a:rPr lang="zh-CN" altLang="en-US" sz="3430" dirty="0">
                <a:effectLst/>
                <a:sym typeface="+mn-ea"/>
              </a:rPr>
              <a:t>一、出口信贷的概念</a:t>
            </a:r>
            <a:endParaRPr lang="zh-CN" altLang="en-US" sz="3430" dirty="0">
              <a:effectLst/>
              <a:sym typeface="+mn-ea"/>
            </a:endParaRPr>
          </a:p>
          <a:p>
            <a:pPr marL="109855" indent="0" fontAlgn="auto">
              <a:lnSpc>
                <a:spcPct val="150000"/>
              </a:lnSpc>
              <a:buNone/>
            </a:pPr>
            <a:r>
              <a:rPr lang="en-US" altLang="zh-CN" dirty="0">
                <a:effectLst/>
                <a:sym typeface="+mn-ea"/>
              </a:rPr>
              <a:t>  </a:t>
            </a:r>
            <a:r>
              <a:rPr lang="zh-CN" altLang="en-US" dirty="0">
                <a:effectLst/>
                <a:sym typeface="+mn-ea"/>
              </a:rPr>
              <a:t>出口信贷  ( Export Credit)   是一个国家为了支持和扩大本国资本货物出口，增强本国商品的竞争力 ， 通过给予利息补贴并提供信贷担保的方式 ，鼓励本国银行对本国出口厂商或国外进口厂 商（ 或进口方银行） 提供低利率贷了款 。它是 一 国的出口厂商利用本国银行的贷款扩  大商品出口的一种重要手段 ，特别是金额较大 、期限 较 长 的 商 品 ，例 如 成 套 设 备 、船 舶等 。国际货币基金</a:t>
            </a:r>
            <a:r>
              <a:rPr lang="zh-CN" altLang="en-US"/>
              <a:t>资金来源。</a:t>
            </a:r>
            <a:endParaRPr lang="zh-CN" altLang="en-US"/>
          </a:p>
          <a:p>
            <a:pPr fontAlgn="auto">
              <a:lnSpc>
                <a:spcPct val="150000"/>
              </a:lnSpc>
            </a:pP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b="0" dirty="0">
                <a:effectLst/>
              </a:rPr>
              <a:t>出口信贷的种类</a:t>
            </a:r>
            <a:endParaRPr lang="zh-CN" altLang="en-US" b="0" dirty="0">
              <a:effectLst/>
            </a:endParaRPr>
          </a:p>
        </p:txBody>
      </p:sp>
      <p:sp>
        <p:nvSpPr>
          <p:cNvPr id="5" name="内容占位符 1"/>
          <p:cNvSpPr/>
          <p:nvPr/>
        </p:nvSpPr>
        <p:spPr>
          <a:xfrm>
            <a:off x="335915" y="1186815"/>
            <a:ext cx="8428355" cy="5567045"/>
          </a:xfrm>
          <a:prstGeom prst="rect">
            <a:avLst/>
          </a:prstGeom>
        </p:spPr>
        <p:txBody>
          <a:bodyPr vert="horz">
            <a:normAutofit fontScale="60000"/>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fontAlgn="auto">
              <a:lnSpc>
                <a:spcPct val="150000"/>
              </a:lnSpc>
            </a:pPr>
            <a:r>
              <a:rPr lang="zh-CN" altLang="en-US"/>
              <a:t>（ 一 ） 卖方信贷</a:t>
            </a:r>
            <a:endParaRPr lang="zh-CN" altLang="en-US"/>
          </a:p>
          <a:p>
            <a:pPr marL="109855" indent="0" fontAlgn="auto">
              <a:lnSpc>
                <a:spcPct val="150000"/>
              </a:lnSpc>
              <a:buNone/>
            </a:pPr>
            <a:r>
              <a:rPr lang="zh-CN" altLang="en-US"/>
              <a:t>卖方信贷  ( Supplier C redit)   是出口方银行向本国出口厂商 （ 即卖方） 提供的低利 率贷款 。这种贷款协议由出口厂商与出口方银行之间签订 。实际上 ，卖方信贷是出口厂 商通过将其货物买卖合同中远期收益的权益抵押给贷款银行 ，从银行中获取资金融通的 过程 。</a:t>
            </a:r>
            <a:endParaRPr lang="zh-CN" altLang="en-US"/>
          </a:p>
          <a:p>
            <a:pPr fontAlgn="auto">
              <a:lnSpc>
                <a:spcPct val="150000"/>
              </a:lnSpc>
            </a:pPr>
            <a:r>
              <a:rPr lang="zh-CN" altLang="en-US"/>
              <a:t>（二） 买方信贷</a:t>
            </a:r>
            <a:endParaRPr lang="zh-CN" altLang="en-US"/>
          </a:p>
          <a:p>
            <a:pPr marL="109855" indent="0" fontAlgn="auto">
              <a:lnSpc>
                <a:spcPct val="150000"/>
              </a:lnSpc>
              <a:buNone/>
            </a:pPr>
            <a:r>
              <a:rPr lang="zh-CN" altLang="en-US"/>
              <a:t>买方信贷  ( Buyer C redit)   是在大型机器设备和成套设备贸易中，为了扩大本国设备的出口，出口商银行直接向外国的进口商 （ 即买方） 或进口商银行提供的中长期贷款 。其基本内容是：直接向进口商提供的信贷一般须由进口商所在国的银行担保，进口商或进口商所在国银行向出口商现汇付款，以后再分期偿还出口商所在国银行本息。其附带条件就是提供的贷款必须用于购买债权国的商品 ， 因而起到促进商品出口的作用 ，买方信贷也被称为约束性贷款  ( Tied Loan) 。</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b="0" dirty="0">
                <a:effectLst/>
              </a:rPr>
              <a:t>出口信贷的其他形式</a:t>
            </a:r>
            <a:endParaRPr lang="zh-CN" altLang="en-US" b="0" dirty="0">
              <a:effectLst/>
            </a:endParaRPr>
          </a:p>
        </p:txBody>
      </p:sp>
      <p:sp>
        <p:nvSpPr>
          <p:cNvPr id="5" name="内容占位符 1"/>
          <p:cNvSpPr/>
          <p:nvPr/>
        </p:nvSpPr>
        <p:spPr>
          <a:xfrm>
            <a:off x="584200" y="1608328"/>
            <a:ext cx="8229600" cy="4525963"/>
          </a:xfrm>
          <a:prstGeom prst="rect">
            <a:avLst/>
          </a:prstGeom>
        </p:spPr>
        <p:txBody>
          <a:bodyPr vert="horz">
            <a:norm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fontAlgn="auto">
              <a:lnSpc>
                <a:spcPct val="150000"/>
              </a:lnSpc>
            </a:pPr>
            <a:r>
              <a:rPr lang="zh-CN" altLang="en-US"/>
              <a:t>混合贷款</a:t>
            </a:r>
            <a:r>
              <a:rPr lang="zh-CN" altLang="en-US">
                <a:sym typeface="+mn-ea"/>
              </a:rPr>
              <a:t>亚洲开发银行</a:t>
            </a:r>
            <a:endParaRPr lang="zh-CN" altLang="en-US">
              <a:sym typeface="+mn-ea"/>
            </a:endParaRPr>
          </a:p>
          <a:p>
            <a:pPr fontAlgn="auto">
              <a:lnSpc>
                <a:spcPct val="150000"/>
              </a:lnSpc>
            </a:pPr>
            <a:r>
              <a:rPr lang="zh-CN" altLang="en-US"/>
              <a:t>信用安排限额</a:t>
            </a:r>
            <a:endParaRPr lang="zh-CN" altLang="en-US"/>
          </a:p>
          <a:p>
            <a:pPr fontAlgn="auto">
              <a:lnSpc>
                <a:spcPct val="150000"/>
              </a:lnSpc>
            </a:pPr>
            <a:r>
              <a:rPr lang="zh-CN" altLang="en-US"/>
              <a:t>签订存款协议</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70000"/>
          </a:bodyPr>
          <a:p>
            <a:r>
              <a:rPr lang="zh-CN" altLang="en-US"/>
              <a:t>一 、项目融资的概念及其特点</a:t>
            </a:r>
            <a:endParaRPr lang="zh-CN" altLang="en-US"/>
          </a:p>
          <a:p>
            <a:r>
              <a:rPr lang="zh-CN" altLang="en-US"/>
              <a:t>（一）概念</a:t>
            </a:r>
            <a:endParaRPr lang="zh-CN" altLang="en-US"/>
          </a:p>
          <a:p>
            <a:pPr marL="109855" indent="0">
              <a:buNone/>
            </a:pPr>
            <a:r>
              <a:rPr lang="en-US" altLang="zh-CN"/>
              <a:t>  </a:t>
            </a:r>
            <a:r>
              <a:rPr lang="zh-CN" altLang="en-US"/>
              <a:t> 项目融资是指对需要大规模资金的项目采取的金融  活动 ，借款人原则上将项目本身拥有的资金及其收益作为还款资金来源 ， 而且将其项目  资产作为抵押条件来处理</a:t>
            </a:r>
            <a:endParaRPr lang="zh-CN" altLang="en-US"/>
          </a:p>
          <a:p>
            <a:r>
              <a:rPr lang="zh-CN" altLang="en-US"/>
              <a:t>（二）特点</a:t>
            </a:r>
            <a:endParaRPr lang="zh-CN" altLang="en-US"/>
          </a:p>
          <a:p>
            <a:pPr marL="109855" indent="0">
              <a:buNone/>
            </a:pPr>
            <a:r>
              <a:rPr lang="en-US" altLang="zh-CN"/>
              <a:t>  </a:t>
            </a:r>
            <a:r>
              <a:rPr lang="zh-CN" altLang="en-US"/>
              <a:t>1</a:t>
            </a:r>
            <a:r>
              <a:rPr lang="en-US" altLang="zh-CN"/>
              <a:t>.</a:t>
            </a:r>
            <a:r>
              <a:rPr lang="zh-CN" altLang="en-US"/>
              <a:t>项目导向</a:t>
            </a:r>
            <a:endParaRPr lang="zh-CN" altLang="en-US"/>
          </a:p>
          <a:p>
            <a:pPr marL="109855" indent="0">
              <a:buNone/>
            </a:pPr>
            <a:r>
              <a:rPr lang="en-US" altLang="zh-CN"/>
              <a:t>  2.有限追索</a:t>
            </a:r>
            <a:endParaRPr lang="en-US" altLang="zh-CN"/>
          </a:p>
          <a:p>
            <a:pPr marL="109855" indent="0">
              <a:buNone/>
            </a:pPr>
            <a:r>
              <a:rPr lang="en-US" altLang="zh-CN"/>
              <a:t>  3. 风险分担</a:t>
            </a:r>
            <a:endParaRPr lang="en-US" altLang="zh-CN"/>
          </a:p>
          <a:p>
            <a:pPr marL="109855" indent="0">
              <a:buNone/>
            </a:pPr>
            <a:r>
              <a:rPr lang="en-US" altLang="zh-CN"/>
              <a:t>  4.非公司负债型融资</a:t>
            </a:r>
            <a:endParaRPr lang="en-US" altLang="zh-CN"/>
          </a:p>
          <a:p>
            <a:pPr marL="109855" indent="0">
              <a:buNone/>
            </a:pPr>
            <a:r>
              <a:rPr lang="en-US" altLang="zh-CN"/>
              <a:t>  5.信用结构安排灵活多样</a:t>
            </a:r>
            <a:endParaRPr lang="en-US" altLang="zh-CN"/>
          </a:p>
          <a:p>
            <a:pPr marL="109855" indent="0">
              <a:buNone/>
            </a:pPr>
            <a:r>
              <a:rPr lang="en-US" altLang="zh-CN"/>
              <a:t>  6.融资成本较高</a:t>
            </a:r>
            <a:endParaRPr lang="en-US" altLang="zh-CN"/>
          </a:p>
          <a:p>
            <a:pPr marL="109855" indent="0">
              <a:buNone/>
            </a:pPr>
            <a:r>
              <a:rPr lang="en-US" altLang="zh-CN"/>
              <a:t>  7.利用税务结构优势 ， 降低融资成本</a:t>
            </a:r>
            <a:endParaRPr lang="en-US" altLang="zh-CN"/>
          </a:p>
        </p:txBody>
      </p:sp>
      <p:sp>
        <p:nvSpPr>
          <p:cNvPr id="3" name="标题 2"/>
          <p:cNvSpPr>
            <a:spLocks noGrp="1"/>
          </p:cNvSpPr>
          <p:nvPr>
            <p:ph type="title"/>
          </p:nvPr>
        </p:nvSpPr>
        <p:spPr/>
        <p:txBody>
          <a:bodyPr/>
          <a:p>
            <a:r>
              <a:rPr lang="zh-CN" altLang="en-US"/>
              <a:t>第三节</a:t>
            </a:r>
            <a:r>
              <a:rPr lang="en-US" altLang="zh-CN"/>
              <a:t> 项目融资</a:t>
            </a:r>
            <a:endParaRPr lang="en-US" altLang="zh-CN"/>
          </a:p>
        </p:txBody>
      </p:sp>
    </p:spTree>
  </p:cSld>
  <p:clrMapOvr>
    <a:masterClrMapping/>
  </p:clrMapOvr>
</p:sld>
</file>

<file path=ppt/tags/tag1.xml><?xml version="1.0" encoding="utf-8"?>
<p:tagLst xmlns:p="http://schemas.openxmlformats.org/presentationml/2006/main">
  <p:tag name="commondata" val="eyJoZGlkIjoiMTQxM2RlMmY1OTE4YmY5ZjhlYWQ4NmUzOWIxMmQ5NWUifQ=="/>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2648</Words>
  <Application>WPS 演示</Application>
  <PresentationFormat>全屏显示(4:3)</PresentationFormat>
  <Paragraphs>129</Paragraphs>
  <Slides>15</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15</vt:i4>
      </vt:variant>
    </vt:vector>
  </HeadingPairs>
  <TitlesOfParts>
    <vt:vector size="31" baseType="lpstr">
      <vt:lpstr>Arial</vt:lpstr>
      <vt:lpstr>宋体</vt:lpstr>
      <vt:lpstr>Wingdings</vt:lpstr>
      <vt:lpstr>Wingdings 3</vt:lpstr>
      <vt:lpstr>Verdana</vt:lpstr>
      <vt:lpstr>Wingdings 2</vt:lpstr>
      <vt:lpstr>华文琥珀</vt:lpstr>
      <vt:lpstr>华文楷体</vt:lpstr>
      <vt:lpstr>Lucida Sans Unicode</vt:lpstr>
      <vt:lpstr>微软雅黑</vt:lpstr>
      <vt:lpstr>Arial Unicode MS</vt:lpstr>
      <vt:lpstr>黑体</vt:lpstr>
      <vt:lpstr>Calibri</vt:lpstr>
      <vt:lpstr>聚合</vt:lpstr>
      <vt:lpstr>1_聚合</vt:lpstr>
      <vt:lpstr>2_聚合</vt:lpstr>
      <vt:lpstr>   国际金融      第11章  国际融资                     </vt:lpstr>
      <vt:lpstr>第一节国际信贷概述 </vt:lpstr>
      <vt:lpstr>国际信贷的资金来源和类型</vt:lpstr>
      <vt:lpstr>国际金融机构的特点</vt:lpstr>
      <vt:lpstr>国际信贷的作用</vt:lpstr>
      <vt:lpstr>第二节 出口信 贷</vt:lpstr>
      <vt:lpstr>出口信贷的种类</vt:lpstr>
      <vt:lpstr>出口信贷的其他形式</vt:lpstr>
      <vt:lpstr>第三节 项目融资</vt:lpstr>
      <vt:lpstr>二、项目融资的主要模式</vt:lpstr>
      <vt:lpstr>第四节 出口保 理</vt:lpstr>
      <vt:lpstr> 二、出口保理的特点</vt:lpstr>
      <vt:lpstr>第五节 福费廷</vt:lpstr>
      <vt:lpstr>第六节 结构性贸易融资</vt:lpstr>
      <vt:lpstr>一 、结构性贸易融资的含义及特点</vt:lpstr>
    </vt:vector>
  </TitlesOfParts>
  <Company>Guild 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岁月静好</cp:lastModifiedBy>
  <cp:revision>164</cp:revision>
  <dcterms:created xsi:type="dcterms:W3CDTF">2007-02-20T07:59:00Z</dcterms:created>
  <dcterms:modified xsi:type="dcterms:W3CDTF">2024-08-23T12:37:07Z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4F6A323091AF45B592FC6DDC2728FF82_13</vt:lpwstr>
  </property>
  <property fmtid="{D5CDD505-2E9C-101B-9397-08002B2CF9AE}" pid="3" name="KSOProductBuildVer">
    <vt:lpwstr>2052-12.1.0.16120</vt:lpwstr>
  </property>
</Properties>
</file>